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24"/>
  </p:notesMasterIdLst>
  <p:sldIdLst>
    <p:sldId id="282" r:id="rId3"/>
    <p:sldId id="272" r:id="rId4"/>
    <p:sldId id="273" r:id="rId5"/>
    <p:sldId id="258" r:id="rId6"/>
    <p:sldId id="270" r:id="rId7"/>
    <p:sldId id="269" r:id="rId8"/>
    <p:sldId id="274" r:id="rId9"/>
    <p:sldId id="259" r:id="rId10"/>
    <p:sldId id="286" r:id="rId11"/>
    <p:sldId id="275" r:id="rId12"/>
    <p:sldId id="278" r:id="rId13"/>
    <p:sldId id="279" r:id="rId14"/>
    <p:sldId id="267" r:id="rId15"/>
    <p:sldId id="276" r:id="rId16"/>
    <p:sldId id="284" r:id="rId17"/>
    <p:sldId id="280" r:id="rId18"/>
    <p:sldId id="277" r:id="rId19"/>
    <p:sldId id="287" r:id="rId20"/>
    <p:sldId id="288" r:id="rId21"/>
    <p:sldId id="262" r:id="rId22"/>
    <p:sldId id="283" r:id="rId23"/>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E27"/>
    <a:srgbClr val="D1510D"/>
    <a:srgbClr val="BFBFBF"/>
    <a:srgbClr val="00487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25" autoAdjust="0"/>
    <p:restoredTop sz="86420" autoAdjust="0"/>
  </p:normalViewPr>
  <p:slideViewPr>
    <p:cSldViewPr>
      <p:cViewPr varScale="1">
        <p:scale>
          <a:sx n="97" d="100"/>
          <a:sy n="97" d="100"/>
        </p:scale>
        <p:origin x="-112" y="-640"/>
      </p:cViewPr>
      <p:guideLst>
        <p:guide orient="horz" pos="2160"/>
        <p:guide pos="2880"/>
      </p:guideLst>
    </p:cSldViewPr>
  </p:slideViewPr>
  <p:outlineViewPr>
    <p:cViewPr>
      <p:scale>
        <a:sx n="33" d="100"/>
        <a:sy n="33" d="100"/>
      </p:scale>
      <p:origin x="0" y="65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E829D0E6-263D-C14A-8F15-7AA06F9446F9}" type="slidenum">
              <a:rPr lang="en-US"/>
              <a:pPr>
                <a:defRPr/>
              </a:pPr>
              <a:t>‹#›</a:t>
            </a:fld>
            <a:endParaRPr lang="en-US" dirty="0"/>
          </a:p>
        </p:txBody>
      </p:sp>
    </p:spTree>
    <p:extLst>
      <p:ext uri="{BB962C8B-B14F-4D97-AF65-F5344CB8AC3E}">
        <p14:creationId xmlns:p14="http://schemas.microsoft.com/office/powerpoint/2010/main" val="2136949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32C473-4BA6-BD4D-8DB8-2E6ABE254259}" type="slidenum">
              <a:rPr lang="en-US">
                <a:latin typeface="Arial" charset="0"/>
              </a:rPr>
              <a:pPr/>
              <a:t>4</a:t>
            </a:fld>
            <a:endParaRPr lang="en-US" dirty="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D062B9F0-B648-E544-8C69-747C6C115636}" type="slidenum">
              <a:rPr lang="en-US"/>
              <a:pPr>
                <a:defRPr/>
              </a:pPr>
              <a:t>‹#›</a:t>
            </a:fld>
            <a:r>
              <a:rPr lang="en-US" dirty="0"/>
              <a:t> of 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348A68EB-C4C7-8D4A-B574-63E7DA8FE0E0}" type="slidenum">
              <a:rPr lang="en-US"/>
              <a:pPr>
                <a:defRPr/>
              </a:pPr>
              <a:t>‹#›</a:t>
            </a:fld>
            <a:r>
              <a:rPr lang="en-US" dirty="0"/>
              <a:t> of 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BC2C3F8D-D499-1548-8090-6DED4AA2EAC4}" type="slidenum">
              <a:rPr lang="en-US"/>
              <a:pPr>
                <a:defRPr/>
              </a:pPr>
              <a:t>‹#›</a:t>
            </a:fld>
            <a:r>
              <a:rPr lang="en-US" dirty="0"/>
              <a:t> of 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0606D7EF-ED63-584B-AC3F-A82E40825DE4}" type="slidenum">
              <a:rPr lang="en-US"/>
              <a:pPr>
                <a:defRPr/>
              </a:pPr>
              <a:t>‹#›</a:t>
            </a:fld>
            <a:r>
              <a:rPr lang="en-US" dirty="0"/>
              <a:t> of 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49083854-6BE3-754C-9393-2A1E394B62CD}" type="slidenum">
              <a:rPr lang="en-US"/>
              <a:pPr>
                <a:defRPr/>
              </a:pPr>
              <a:t>‹#›</a:t>
            </a:fld>
            <a:r>
              <a:rPr lang="en-US" dirty="0"/>
              <a:t> of 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0577E142-D5EA-B648-8EFA-2FE2E397852D}" type="slidenum">
              <a:rPr lang="en-US"/>
              <a:pPr>
                <a:defRPr/>
              </a:pPr>
              <a:t>‹#›</a:t>
            </a:fld>
            <a:r>
              <a:rPr lang="en-US" dirty="0"/>
              <a:t> of 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9988336-DDF0-5D49-8D87-15C90AD6C942}" type="slidenum">
              <a:rPr lang="en-US"/>
              <a:pPr>
                <a:defRPr/>
              </a:pPr>
              <a:t>‹#›</a:t>
            </a:fld>
            <a:r>
              <a:rPr lang="en-US" dirty="0"/>
              <a:t> of 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99209EFC-944A-9442-AFA6-549D839E66DB}" type="slidenum">
              <a:rPr lang="en-US"/>
              <a:pPr>
                <a:defRPr/>
              </a:pPr>
              <a:t>‹#›</a:t>
            </a:fld>
            <a:r>
              <a:rPr lang="en-US" dirty="0"/>
              <a:t> of 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2FA366B3-373C-4B49-8893-5B679144AD64}" type="slidenum">
              <a:rPr lang="en-US"/>
              <a:pPr>
                <a:defRPr/>
              </a:pPr>
              <a:t>‹#›</a:t>
            </a:fld>
            <a:r>
              <a:rPr lang="en-US" dirty="0"/>
              <a:t> of 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61AE1A1-F7AE-3540-BC5F-4F723238CB2E}" type="slidenum">
              <a:rPr lang="en-US"/>
              <a:pPr>
                <a:defRPr/>
              </a:pPr>
              <a:t>‹#›</a:t>
            </a:fld>
            <a:r>
              <a:rPr lang="en-US" dirty="0"/>
              <a:t> of 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F89FEE97-E950-C147-829C-86A1E732CF16}" type="slidenum">
              <a:rPr lang="en-US"/>
              <a:pPr>
                <a:defRPr/>
              </a:pPr>
              <a:t>‹#›</a:t>
            </a:fld>
            <a:r>
              <a:rPr lang="en-US" dirty="0"/>
              <a:t> of 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071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17925"/>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pPr>
              <a:defRPr/>
            </a:pPr>
            <a:fld id="{A6D248AC-96B4-A341-A028-599D1A2D3224}" type="slidenum">
              <a:rPr lang="en-US"/>
              <a:pPr>
                <a:defRPr/>
              </a:pPr>
              <a:t>‹#›</a:t>
            </a:fld>
            <a:r>
              <a:rPr lang="en-US" dirty="0"/>
              <a:t> of 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52400" y="6858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5"/>
          <p:cNvSpPr>
            <a:spLocks noGrp="1" noChangeArrowheads="1"/>
          </p:cNvSpPr>
          <p:nvPr>
            <p:ph type="body" idx="1"/>
          </p:nvPr>
        </p:nvSpPr>
        <p:spPr bwMode="auto">
          <a:xfrm>
            <a:off x="152400" y="1905000"/>
            <a:ext cx="8839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1"/>
            <a:r>
              <a:rPr lang="en-US"/>
              <a:t>Third level</a:t>
            </a:r>
          </a:p>
          <a:p>
            <a:pPr lvl="2"/>
            <a:r>
              <a:rPr lang="en-US"/>
              <a:t>Fourth level</a:t>
            </a:r>
          </a:p>
          <a:p>
            <a:pPr lvl="3"/>
            <a:r>
              <a:rPr lang="en-US"/>
              <a:t>Fifth level</a:t>
            </a:r>
          </a:p>
        </p:txBody>
      </p:sp>
      <p:pic>
        <p:nvPicPr>
          <p:cNvPr id="1028"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579" y="0"/>
            <a:ext cx="9140842" cy="6858000"/>
          </a:xfrm>
          <a:prstGeom prst="rect">
            <a:avLst/>
          </a:prstGeom>
          <a:noFill/>
          <a:ln w="9525">
            <a:noFill/>
            <a:miter lim="800000"/>
            <a:headEnd/>
            <a:tailEnd/>
          </a:ln>
        </p:spPr>
      </p:pic>
      <p:sp>
        <p:nvSpPr>
          <p:cNvPr id="5" name="Rectangle 4"/>
          <p:cNvSpPr/>
          <p:nvPr userDrawn="1"/>
        </p:nvSpPr>
        <p:spPr>
          <a:xfrm>
            <a:off x="0" y="6082547"/>
            <a:ext cx="9144000" cy="712706"/>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6" name="Rectangle 5"/>
          <p:cNvSpPr/>
          <p:nvPr userDrawn="1"/>
        </p:nvSpPr>
        <p:spPr>
          <a:xfrm>
            <a:off x="0" y="0"/>
            <a:ext cx="9144000" cy="134527"/>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7" name="Rectangle 6"/>
          <p:cNvSpPr/>
          <p:nvPr userDrawn="1"/>
        </p:nvSpPr>
        <p:spPr>
          <a:xfrm>
            <a:off x="0" y="133554"/>
            <a:ext cx="9144000" cy="2690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03950"/>
            <a:ext cx="9144000" cy="425450"/>
          </a:xfrm>
          <a:prstGeom prst="rect">
            <a:avLst/>
          </a:prstGeom>
        </p:spPr>
      </p:pic>
      <p:sp>
        <p:nvSpPr>
          <p:cNvPr id="9" name="Rectangle 8"/>
          <p:cNvSpPr/>
          <p:nvPr userDrawn="1"/>
        </p:nvSpPr>
        <p:spPr>
          <a:xfrm>
            <a:off x="0" y="6030944"/>
            <a:ext cx="9144000" cy="9144"/>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31095"/>
            <a:ext cx="9144000" cy="2690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069095"/>
            <a:ext cx="9144000" cy="26905"/>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781800"/>
            <a:ext cx="9144000" cy="26905"/>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082547"/>
            <a:ext cx="9144000" cy="712706"/>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13314"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8"/>
          <p:cNvSpPr>
            <a:spLocks noGrp="1" noChangeArrowheads="1"/>
          </p:cNvSpPr>
          <p:nvPr>
            <p:ph type="body" idx="1"/>
          </p:nvPr>
        </p:nvSpPr>
        <p:spPr bwMode="auto">
          <a:xfrm>
            <a:off x="457200" y="1493838"/>
            <a:ext cx="8229600" cy="429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sldNum" sz="quarter" idx="4"/>
          </p:nvPr>
        </p:nvSpPr>
        <p:spPr bwMode="auto">
          <a:xfrm>
            <a:off x="8001000" y="65341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pitchFamily="-112" charset="0"/>
              </a:defRPr>
            </a:lvl1pPr>
          </a:lstStyle>
          <a:p>
            <a:pPr>
              <a:defRPr/>
            </a:pPr>
            <a:fld id="{59ADDE7B-1BDD-1E40-A718-22E94E3E55EE}" type="slidenum">
              <a:rPr lang="en-US"/>
              <a:pPr>
                <a:defRPr/>
              </a:pPr>
              <a:t>‹#›</a:t>
            </a:fld>
            <a:r>
              <a:rPr lang="en-US" dirty="0"/>
              <a:t> of XX</a:t>
            </a:r>
          </a:p>
        </p:txBody>
      </p:sp>
      <p:sp>
        <p:nvSpPr>
          <p:cNvPr id="7" name="Rectangle 6"/>
          <p:cNvSpPr/>
          <p:nvPr/>
        </p:nvSpPr>
        <p:spPr>
          <a:xfrm>
            <a:off x="0" y="0"/>
            <a:ext cx="9144000" cy="134527"/>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133554"/>
            <a:ext cx="9144000" cy="2690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03950"/>
            <a:ext cx="9144000" cy="425450"/>
          </a:xfrm>
          <a:prstGeom prst="rect">
            <a:avLst/>
          </a:prstGeom>
        </p:spPr>
      </p:pic>
      <p:sp>
        <p:nvSpPr>
          <p:cNvPr id="12" name="Rectangle 11"/>
          <p:cNvSpPr/>
          <p:nvPr userDrawn="1"/>
        </p:nvSpPr>
        <p:spPr>
          <a:xfrm>
            <a:off x="0" y="6030944"/>
            <a:ext cx="9144000" cy="9144"/>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6831095"/>
            <a:ext cx="9144000" cy="2690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6069095"/>
            <a:ext cx="9144000" cy="26905"/>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781800"/>
            <a:ext cx="9144000" cy="26905"/>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a:t>
            </a:fld>
            <a:r>
              <a:rPr lang="en-US" dirty="0" smtClean="0"/>
              <a:t> of 21</a:t>
            </a:r>
            <a:endParaRPr lang="en-US" dirty="0"/>
          </a:p>
        </p:txBody>
      </p:sp>
      <p:pic>
        <p:nvPicPr>
          <p:cNvPr id="5" name="Picture 4" descr="120601_fiirstaid_53.jpg"/>
          <p:cNvPicPr>
            <a:picLocks noChangeAspect="1"/>
          </p:cNvPicPr>
          <p:nvPr/>
        </p:nvPicPr>
        <p:blipFill>
          <a:blip r:embed="rId2">
            <a:alphaModFix amt="77000"/>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76200"/>
            <a:ext cx="9144000" cy="5923789"/>
          </a:xfrm>
          <a:prstGeom prst="rect">
            <a:avLst/>
          </a:prstGeom>
        </p:spPr>
      </p:pic>
      <p:sp>
        <p:nvSpPr>
          <p:cNvPr id="6" name="Rectangle 5"/>
          <p:cNvSpPr/>
          <p:nvPr/>
        </p:nvSpPr>
        <p:spPr>
          <a:xfrm>
            <a:off x="0" y="152400"/>
            <a:ext cx="9144000" cy="5867400"/>
          </a:xfrm>
          <a:prstGeom prst="rect">
            <a:avLst/>
          </a:prstGeom>
          <a:solidFill>
            <a:srgbClr val="D1510D">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lvl="0">
              <a:spcBef>
                <a:spcPts val="0"/>
              </a:spcBef>
              <a:spcAft>
                <a:spcPts val="0"/>
              </a:spcAft>
              <a:buClr>
                <a:srgbClr val="000000"/>
              </a:buClr>
              <a:buSzPct val="25000"/>
            </a:pPr>
            <a:endParaRPr lang="x-none" dirty="0">
              <a:ea typeface="Times New Roman"/>
              <a:cs typeface="Times New Roman"/>
              <a:sym typeface="Times New Roman"/>
              <a:rtl val="0"/>
            </a:endParaRPr>
          </a:p>
        </p:txBody>
      </p:sp>
      <p:sp>
        <p:nvSpPr>
          <p:cNvPr id="7" name="Rectangle 4"/>
          <p:cNvSpPr>
            <a:spLocks noGrp="1" noChangeArrowheads="1"/>
          </p:cNvSpPr>
          <p:nvPr>
            <p:ph type="title"/>
          </p:nvPr>
        </p:nvSpPr>
        <p:spPr>
          <a:xfrm>
            <a:off x="29810" y="609600"/>
            <a:ext cx="9114190" cy="2514600"/>
          </a:xfrm>
        </p:spPr>
        <p:txBody>
          <a:bodyPr/>
          <a:lstStyle/>
          <a:p>
            <a:pPr eaLnBrk="1" hangingPunct="1"/>
            <a:r>
              <a:rPr lang="en-US" sz="3200" dirty="0">
                <a:solidFill>
                  <a:schemeClr val="bg1"/>
                </a:solidFill>
              </a:rPr>
              <a:t>Using CReSIS Radar Data to Determine Ice Thickness </a:t>
            </a:r>
            <a:r>
              <a:rPr lang="en-US" sz="3200" dirty="0" smtClean="0">
                <a:solidFill>
                  <a:schemeClr val="bg1"/>
                </a:solidFill>
              </a:rPr>
              <a:t>and Surface Elevation at </a:t>
            </a:r>
            <a:br>
              <a:rPr lang="en-US" sz="3200" dirty="0" smtClean="0">
                <a:solidFill>
                  <a:schemeClr val="bg1"/>
                </a:solidFill>
              </a:rPr>
            </a:br>
            <a:r>
              <a:rPr lang="en-US" sz="3200" dirty="0" smtClean="0">
                <a:solidFill>
                  <a:schemeClr val="bg1"/>
                </a:solidFill>
              </a:rPr>
              <a:t>Pine Island Glacier</a:t>
            </a:r>
            <a:endParaRPr lang="en-US" sz="3200" dirty="0">
              <a:solidFill>
                <a:schemeClr val="bg1"/>
              </a:solidFill>
              <a:ea typeface="ＭＳ Ｐゴシック" charset="-128"/>
              <a:cs typeface="ＭＳ Ｐゴシック" charset="-128"/>
            </a:endParaRPr>
          </a:p>
        </p:txBody>
      </p:sp>
      <p:sp>
        <p:nvSpPr>
          <p:cNvPr id="8" name="Shape 148"/>
          <p:cNvSpPr/>
          <p:nvPr/>
        </p:nvSpPr>
        <p:spPr>
          <a:xfrm>
            <a:off x="76200" y="4114800"/>
            <a:ext cx="4906460" cy="1200288"/>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Times New Roman"/>
              <a:buNone/>
            </a:pPr>
            <a:r>
              <a:rPr lang="x-none" sz="2400" b="1" i="0" u="none" strike="noStrike" cap="none" baseline="0" dirty="0">
                <a:solidFill>
                  <a:schemeClr val="lt1"/>
                </a:solidFill>
                <a:latin typeface="+mj-lt"/>
                <a:ea typeface="Times New Roman"/>
                <a:cs typeface="Times New Roman"/>
                <a:sym typeface="Times New Roman"/>
                <a:rtl val="0"/>
              </a:rPr>
              <a:t>Team Members:  </a:t>
            </a:r>
          </a:p>
          <a:p>
            <a:pPr marL="227013" marR="0" lvl="0" algn="l" rtl="0">
              <a:lnSpc>
                <a:spcPct val="100000"/>
              </a:lnSpc>
              <a:spcBef>
                <a:spcPts val="0"/>
              </a:spcBef>
              <a:spcAft>
                <a:spcPts val="0"/>
              </a:spcAft>
              <a:buClr>
                <a:srgbClr val="000000"/>
              </a:buClr>
              <a:buSzPct val="25000"/>
              <a:buFont typeface="Times New Roman"/>
              <a:buNone/>
            </a:pPr>
            <a:r>
              <a:rPr lang="en-US" sz="2400" b="0" i="0" u="none" strike="noStrike" cap="none" baseline="0" dirty="0" smtClean="0">
                <a:solidFill>
                  <a:schemeClr val="lt1"/>
                </a:solidFill>
                <a:latin typeface="+mj-lt"/>
                <a:ea typeface="Times New Roman"/>
                <a:cs typeface="Times New Roman"/>
                <a:sym typeface="Times New Roman"/>
                <a:rtl val="0"/>
              </a:rPr>
              <a:t>Nyema Barmore</a:t>
            </a:r>
            <a:r>
              <a:rPr lang="x-none" sz="2400" b="0" i="0" u="none" strike="noStrike" cap="none" baseline="0" dirty="0" smtClean="0">
                <a:solidFill>
                  <a:schemeClr val="lt1"/>
                </a:solidFill>
                <a:latin typeface="+mj-lt"/>
                <a:ea typeface="Times New Roman"/>
                <a:cs typeface="Times New Roman"/>
                <a:sym typeface="Times New Roman"/>
                <a:rtl val="0"/>
              </a:rPr>
              <a:t> </a:t>
            </a:r>
            <a:endParaRPr lang="x-none" sz="2400" b="0" i="0" u="none" strike="noStrike" cap="none" baseline="0" dirty="0">
              <a:solidFill>
                <a:schemeClr val="lt1"/>
              </a:solidFill>
              <a:latin typeface="+mj-lt"/>
              <a:ea typeface="Times New Roman"/>
              <a:cs typeface="Times New Roman"/>
              <a:sym typeface="Times New Roman"/>
              <a:rtl val="0"/>
            </a:endParaRPr>
          </a:p>
          <a:p>
            <a:pPr marL="227013" marR="0" lvl="0" algn="l" rtl="0">
              <a:lnSpc>
                <a:spcPct val="100000"/>
              </a:lnSpc>
              <a:spcBef>
                <a:spcPts val="0"/>
              </a:spcBef>
              <a:spcAft>
                <a:spcPts val="0"/>
              </a:spcAft>
              <a:buClr>
                <a:srgbClr val="000000"/>
              </a:buClr>
              <a:buSzPct val="25000"/>
              <a:buFont typeface="Times New Roman"/>
              <a:buNone/>
            </a:pPr>
            <a:r>
              <a:rPr lang="x-none" sz="2400" b="0" i="0" u="none" strike="noStrike" cap="none" baseline="0" smtClean="0">
                <a:solidFill>
                  <a:schemeClr val="lt1"/>
                </a:solidFill>
                <a:latin typeface="+mj-lt"/>
                <a:ea typeface="Times New Roman"/>
                <a:cs typeface="Times New Roman"/>
                <a:sym typeface="Times New Roman"/>
                <a:rtl val="0"/>
              </a:rPr>
              <a:t>Glenn </a:t>
            </a:r>
            <a:r>
              <a:rPr lang="x-none" sz="2400" b="0" i="0" u="none" strike="noStrike" cap="none" baseline="0" dirty="0">
                <a:solidFill>
                  <a:schemeClr val="lt1"/>
                </a:solidFill>
                <a:latin typeface="+mj-lt"/>
                <a:ea typeface="Times New Roman"/>
                <a:cs typeface="Times New Roman"/>
                <a:sym typeface="Times New Roman"/>
                <a:rtl val="0"/>
              </a:rPr>
              <a:t>Michael Koch</a:t>
            </a:r>
          </a:p>
        </p:txBody>
      </p:sp>
      <p:sp>
        <p:nvSpPr>
          <p:cNvPr id="9" name="Shape 149"/>
          <p:cNvSpPr/>
          <p:nvPr/>
        </p:nvSpPr>
        <p:spPr>
          <a:xfrm>
            <a:off x="4114800" y="4114800"/>
            <a:ext cx="4724400" cy="1200288"/>
          </a:xfrm>
          <a:prstGeom prst="rect">
            <a:avLst/>
          </a:prstGeom>
          <a:noFill/>
          <a:ln>
            <a:noFill/>
          </a:ln>
        </p:spPr>
        <p:txBody>
          <a:bodyPr wrap="square"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Times New Roman"/>
              <a:buNone/>
            </a:pPr>
            <a:r>
              <a:rPr lang="x-none" sz="2400" b="1" i="0" u="none" strike="noStrike" cap="none" baseline="0" dirty="0">
                <a:solidFill>
                  <a:schemeClr val="lt1"/>
                </a:solidFill>
                <a:latin typeface="+mj-lt"/>
                <a:ea typeface="Times New Roman"/>
                <a:cs typeface="Times New Roman"/>
                <a:sym typeface="Times New Roman"/>
                <a:rtl val="0"/>
              </a:rPr>
              <a:t>Team </a:t>
            </a:r>
            <a:r>
              <a:rPr lang="x-none" sz="2400" b="1" i="0" u="none" strike="noStrike" cap="none" baseline="0" dirty="0" smtClean="0">
                <a:solidFill>
                  <a:schemeClr val="lt1"/>
                </a:solidFill>
                <a:latin typeface="+mj-lt"/>
                <a:ea typeface="Times New Roman"/>
                <a:cs typeface="Times New Roman"/>
                <a:sym typeface="Times New Roman"/>
                <a:rtl val="0"/>
              </a:rPr>
              <a:t>Mentor</a:t>
            </a:r>
            <a:r>
              <a:rPr lang="en-US" sz="2400" b="1" i="0" u="none" strike="noStrike" cap="none" baseline="0" dirty="0" smtClean="0">
                <a:solidFill>
                  <a:schemeClr val="lt1"/>
                </a:solidFill>
                <a:latin typeface="+mj-lt"/>
                <a:ea typeface="Times New Roman"/>
                <a:cs typeface="Times New Roman"/>
                <a:sym typeface="Times New Roman"/>
                <a:rtl val="0"/>
              </a:rPr>
              <a:t>s</a:t>
            </a:r>
            <a:r>
              <a:rPr lang="x-none" sz="2400" b="1" i="0" u="none" strike="noStrike" cap="none" baseline="0" dirty="0" smtClean="0">
                <a:solidFill>
                  <a:schemeClr val="lt1"/>
                </a:solidFill>
                <a:latin typeface="+mj-lt"/>
                <a:ea typeface="Times New Roman"/>
                <a:cs typeface="Times New Roman"/>
                <a:sym typeface="Times New Roman"/>
                <a:rtl val="0"/>
              </a:rPr>
              <a:t>:  </a:t>
            </a:r>
            <a:endParaRPr lang="x-none" sz="2400" b="1" i="0" u="none" strike="noStrike" cap="none" baseline="0" dirty="0">
              <a:solidFill>
                <a:schemeClr val="lt1"/>
              </a:solidFill>
              <a:latin typeface="+mj-lt"/>
              <a:ea typeface="Times New Roman"/>
              <a:cs typeface="Times New Roman"/>
              <a:sym typeface="Times New Roman"/>
              <a:rtl val="0"/>
            </a:endParaRPr>
          </a:p>
          <a:p>
            <a:pPr marL="227013" lvl="0">
              <a:spcBef>
                <a:spcPts val="0"/>
              </a:spcBef>
              <a:spcAft>
                <a:spcPts val="0"/>
              </a:spcAft>
              <a:buClr>
                <a:srgbClr val="000000"/>
              </a:buClr>
              <a:buSzPct val="25000"/>
            </a:pPr>
            <a:r>
              <a:rPr lang="en-US" sz="2400" dirty="0" smtClean="0">
                <a:solidFill>
                  <a:schemeClr val="lt1"/>
                </a:solidFill>
                <a:latin typeface="+mj-lt"/>
                <a:ea typeface="Times New Roman"/>
                <a:cs typeface="Times New Roman"/>
                <a:sym typeface="Times New Roman"/>
              </a:rPr>
              <a:t>Dr. </a:t>
            </a:r>
            <a:r>
              <a:rPr lang="en-US" sz="2400" dirty="0">
                <a:solidFill>
                  <a:schemeClr val="lt1"/>
                </a:solidFill>
                <a:latin typeface="+mj-lt"/>
                <a:ea typeface="Times New Roman"/>
                <a:cs typeface="Times New Roman"/>
                <a:sym typeface="Times New Roman"/>
              </a:rPr>
              <a:t>Sridhar Anandakrishnan</a:t>
            </a:r>
            <a:endParaRPr lang="en-US" sz="2400" b="0" i="0" u="none" strike="noStrike" cap="none" baseline="0" dirty="0" smtClean="0">
              <a:solidFill>
                <a:schemeClr val="lt1"/>
              </a:solidFill>
              <a:latin typeface="+mj-lt"/>
              <a:ea typeface="Times New Roman"/>
              <a:cs typeface="Times New Roman"/>
              <a:sym typeface="Times New Roman"/>
              <a:rtl val="0"/>
            </a:endParaRPr>
          </a:p>
          <a:p>
            <a:pPr marL="227013" marR="0" lvl="0" algn="l" rtl="0">
              <a:lnSpc>
                <a:spcPct val="100000"/>
              </a:lnSpc>
              <a:spcBef>
                <a:spcPts val="0"/>
              </a:spcBef>
              <a:spcAft>
                <a:spcPts val="0"/>
              </a:spcAft>
              <a:buClr>
                <a:srgbClr val="000000"/>
              </a:buClr>
              <a:buSzPct val="25000"/>
              <a:buFont typeface="Times New Roman"/>
              <a:buNone/>
            </a:pPr>
            <a:r>
              <a:rPr lang="en-US" sz="2400" dirty="0" smtClean="0">
                <a:solidFill>
                  <a:schemeClr val="lt1"/>
                </a:solidFill>
                <a:latin typeface="+mj-lt"/>
                <a:ea typeface="Times New Roman"/>
                <a:cs typeface="Times New Roman"/>
                <a:sym typeface="Times New Roman"/>
              </a:rPr>
              <a:t>Mr. Peter Burkett</a:t>
            </a:r>
            <a:endParaRPr lang="x-none" sz="2400" b="0" i="0" u="none" strike="noStrike" cap="none" baseline="0" dirty="0">
              <a:solidFill>
                <a:schemeClr val="lt1"/>
              </a:solidFill>
              <a:latin typeface="+mj-lt"/>
              <a:ea typeface="Times New Roman"/>
              <a:cs typeface="Times New Roman"/>
              <a:sym typeface="Times New Roman"/>
              <a:rtl val="0"/>
            </a:endParaRPr>
          </a:p>
        </p:txBody>
      </p:sp>
    </p:spTree>
    <p:extLst>
      <p:ext uri="{BB962C8B-B14F-4D97-AF65-F5344CB8AC3E}">
        <p14:creationId xmlns:p14="http://schemas.microsoft.com/office/powerpoint/2010/main" val="696687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10</a:t>
            </a:fld>
            <a:r>
              <a:rPr lang="en-US" dirty="0" smtClean="0"/>
              <a:t> of 21</a:t>
            </a:r>
            <a:endParaRPr lang="en-US" dirty="0"/>
          </a:p>
        </p:txBody>
      </p:sp>
      <p:sp>
        <p:nvSpPr>
          <p:cNvPr id="7" name="TextBox 6"/>
          <p:cNvSpPr txBox="1"/>
          <p:nvPr/>
        </p:nvSpPr>
        <p:spPr>
          <a:xfrm>
            <a:off x="1524000" y="5257800"/>
            <a:ext cx="5486400" cy="769441"/>
          </a:xfrm>
          <a:prstGeom prst="rect">
            <a:avLst/>
          </a:prstGeom>
          <a:noFill/>
        </p:spPr>
        <p:txBody>
          <a:bodyPr wrap="square" rtlCol="0">
            <a:spAutoFit/>
          </a:bodyPr>
          <a:lstStyle/>
          <a:p>
            <a:pPr algn="ctr"/>
            <a:r>
              <a:rPr lang="en-US" sz="4400" dirty="0" smtClean="0">
                <a:latin typeface="+mn-lt"/>
              </a:rPr>
              <a:t>Data Panel</a:t>
            </a:r>
            <a:endParaRPr lang="en-US" sz="4400" dirty="0">
              <a:latin typeface="+mn-lt"/>
            </a:endParaRPr>
          </a:p>
        </p:txBody>
      </p:sp>
      <p:pic>
        <p:nvPicPr>
          <p:cNvPr id="3" name="Picture 2" descr="pic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8600"/>
            <a:ext cx="6876038" cy="5029200"/>
          </a:xfrm>
          <a:prstGeom prst="rect">
            <a:avLst/>
          </a:prstGeom>
        </p:spPr>
      </p:pic>
    </p:spTree>
    <p:extLst>
      <p:ext uri="{BB962C8B-B14F-4D97-AF65-F5344CB8AC3E}">
        <p14:creationId xmlns:p14="http://schemas.microsoft.com/office/powerpoint/2010/main" val="27527329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11</a:t>
            </a:fld>
            <a:r>
              <a:rPr lang="en-US" dirty="0" smtClean="0"/>
              <a:t> of 21</a:t>
            </a:r>
            <a:endParaRPr lang="en-US" dirty="0"/>
          </a:p>
        </p:txBody>
      </p:sp>
      <p:pic>
        <p:nvPicPr>
          <p:cNvPr id="5" name="Picture 4" descr="Pick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6586401" cy="4864370"/>
          </a:xfrm>
          <a:prstGeom prst="rect">
            <a:avLst/>
          </a:prstGeom>
        </p:spPr>
      </p:pic>
      <p:sp>
        <p:nvSpPr>
          <p:cNvPr id="8" name="TextBox 7"/>
          <p:cNvSpPr txBox="1"/>
          <p:nvPr/>
        </p:nvSpPr>
        <p:spPr>
          <a:xfrm>
            <a:off x="1295400" y="5257800"/>
            <a:ext cx="6553200" cy="769441"/>
          </a:xfrm>
          <a:prstGeom prst="rect">
            <a:avLst/>
          </a:prstGeom>
          <a:noFill/>
        </p:spPr>
        <p:txBody>
          <a:bodyPr wrap="square" rtlCol="0">
            <a:spAutoFit/>
          </a:bodyPr>
          <a:lstStyle/>
          <a:p>
            <a:pPr algn="ctr"/>
            <a:r>
              <a:rPr lang="en-US" sz="4400" dirty="0" smtClean="0">
                <a:latin typeface="+mn-lt"/>
              </a:rPr>
              <a:t>Manual Picked Point</a:t>
            </a:r>
            <a:endParaRPr lang="en-US" sz="4400" dirty="0">
              <a:latin typeface="+mn-lt"/>
            </a:endParaRPr>
          </a:p>
        </p:txBody>
      </p:sp>
    </p:spTree>
    <p:extLst>
      <p:ext uri="{BB962C8B-B14F-4D97-AF65-F5344CB8AC3E}">
        <p14:creationId xmlns:p14="http://schemas.microsoft.com/office/powerpoint/2010/main" val="312882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12</a:t>
            </a:fld>
            <a:r>
              <a:rPr lang="en-US" dirty="0" smtClean="0"/>
              <a:t> of 21</a:t>
            </a:r>
            <a:endParaRPr lang="en-US" dirty="0"/>
          </a:p>
        </p:txBody>
      </p:sp>
      <p:pic>
        <p:nvPicPr>
          <p:cNvPr id="6" name="Picture 5" descr="Picke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57200"/>
            <a:ext cx="6477000" cy="4749800"/>
          </a:xfrm>
          <a:prstGeom prst="rect">
            <a:avLst/>
          </a:prstGeom>
        </p:spPr>
      </p:pic>
      <p:sp>
        <p:nvSpPr>
          <p:cNvPr id="8" name="TextBox 7"/>
          <p:cNvSpPr txBox="1"/>
          <p:nvPr/>
        </p:nvSpPr>
        <p:spPr>
          <a:xfrm>
            <a:off x="0" y="5257800"/>
            <a:ext cx="9144000" cy="769441"/>
          </a:xfrm>
          <a:prstGeom prst="rect">
            <a:avLst/>
          </a:prstGeom>
          <a:noFill/>
        </p:spPr>
        <p:txBody>
          <a:bodyPr wrap="square" rtlCol="0">
            <a:spAutoFit/>
          </a:bodyPr>
          <a:lstStyle/>
          <a:p>
            <a:pPr algn="ctr"/>
            <a:r>
              <a:rPr lang="en-US" sz="4400" dirty="0" smtClean="0">
                <a:latin typeface="+mn-lt"/>
              </a:rPr>
              <a:t>Automatic Program Selected</a:t>
            </a:r>
            <a:endParaRPr lang="en-US" sz="4400" dirty="0">
              <a:latin typeface="+mn-lt"/>
            </a:endParaRPr>
          </a:p>
        </p:txBody>
      </p:sp>
    </p:spTree>
    <p:extLst>
      <p:ext uri="{BB962C8B-B14F-4D97-AF65-F5344CB8AC3E}">
        <p14:creationId xmlns:p14="http://schemas.microsoft.com/office/powerpoint/2010/main" val="3087911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P2.jpg"/>
          <p:cNvPicPr>
            <a:picLocks noGrp="1" noChangeAspect="1"/>
          </p:cNvPicPr>
          <p:nvPr>
            <p:ph idx="1"/>
          </p:nvPr>
        </p:nvPicPr>
        <p:blipFill>
          <a:blip r:embed="rId2">
            <a:extLst>
              <a:ext uri="{28A0092B-C50C-407E-A947-70E740481C1C}">
                <a14:useLocalDpi xmlns:a14="http://schemas.microsoft.com/office/drawing/2010/main" val="0"/>
              </a:ext>
            </a:extLst>
          </a:blip>
          <a:srcRect l="-24013" r="-24013"/>
          <a:stretch>
            <a:fillRect/>
          </a:stretch>
        </p:blipFill>
        <p:spPr>
          <a:xfrm>
            <a:off x="984" y="228599"/>
            <a:ext cx="9143016" cy="4774333"/>
          </a:xfrm>
        </p:spPr>
      </p:pic>
      <p:sp>
        <p:nvSpPr>
          <p:cNvPr id="2" name="Title 1"/>
          <p:cNvSpPr>
            <a:spLocks noGrp="1"/>
          </p:cNvSpPr>
          <p:nvPr>
            <p:ph type="title"/>
          </p:nvPr>
        </p:nvSpPr>
        <p:spPr>
          <a:xfrm>
            <a:off x="24849" y="4724400"/>
            <a:ext cx="9144000" cy="1143000"/>
          </a:xfrm>
        </p:spPr>
        <p:txBody>
          <a:bodyPr/>
          <a:lstStyle/>
          <a:p>
            <a:r>
              <a:rPr lang="en-US" dirty="0" smtClean="0"/>
              <a:t>Flight Path With Single Pass Highlighted</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13</a:t>
            </a:fld>
            <a:r>
              <a:rPr lang="en-US" dirty="0" smtClean="0"/>
              <a:t> of 21</a:t>
            </a:r>
            <a:endParaRPr lang="en-US" dirty="0"/>
          </a:p>
        </p:txBody>
      </p:sp>
    </p:spTree>
    <p:extLst>
      <p:ext uri="{BB962C8B-B14F-4D97-AF65-F5344CB8AC3E}">
        <p14:creationId xmlns:p14="http://schemas.microsoft.com/office/powerpoint/2010/main" val="4214244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14</a:t>
            </a:fld>
            <a:r>
              <a:rPr lang="en-US" dirty="0" smtClean="0"/>
              <a:t> of 21</a:t>
            </a:r>
            <a:endParaRPr lang="en-US" dirty="0"/>
          </a:p>
        </p:txBody>
      </p:sp>
      <p:pic>
        <p:nvPicPr>
          <p:cNvPr id="5" name="Picture 4" descr="pickedBottom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609600"/>
            <a:ext cx="6096000" cy="4572000"/>
          </a:xfrm>
          <a:prstGeom prst="rect">
            <a:avLst/>
          </a:prstGeom>
        </p:spPr>
      </p:pic>
      <p:sp>
        <p:nvSpPr>
          <p:cNvPr id="8" name="TextBox 7"/>
          <p:cNvSpPr txBox="1"/>
          <p:nvPr/>
        </p:nvSpPr>
        <p:spPr>
          <a:xfrm>
            <a:off x="914400" y="5029200"/>
            <a:ext cx="7335687" cy="769441"/>
          </a:xfrm>
          <a:prstGeom prst="rect">
            <a:avLst/>
          </a:prstGeom>
          <a:noFill/>
        </p:spPr>
        <p:txBody>
          <a:bodyPr wrap="none" rtlCol="0">
            <a:spAutoFit/>
          </a:bodyPr>
          <a:lstStyle/>
          <a:p>
            <a:pPr algn="ctr"/>
            <a:r>
              <a:rPr lang="en-US" sz="4400" dirty="0" smtClean="0">
                <a:latin typeface="+mn-lt"/>
              </a:rPr>
              <a:t>Plotted Data Bottom Surface</a:t>
            </a:r>
            <a:endParaRPr lang="en-US" sz="4400" dirty="0">
              <a:latin typeface="+mn-lt"/>
            </a:endParaRPr>
          </a:p>
        </p:txBody>
      </p:sp>
    </p:spTree>
    <p:extLst>
      <p:ext uri="{BB962C8B-B14F-4D97-AF65-F5344CB8AC3E}">
        <p14:creationId xmlns:p14="http://schemas.microsoft.com/office/powerpoint/2010/main" val="21647257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4000" cy="1143000"/>
          </a:xfrm>
        </p:spPr>
        <p:txBody>
          <a:bodyPr/>
          <a:lstStyle/>
          <a:p>
            <a:r>
              <a:rPr lang="en-US" dirty="0" smtClean="0"/>
              <a:t>CReSIS Echogram Snapshot</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15</a:t>
            </a:fld>
            <a:r>
              <a:rPr lang="en-US" dirty="0" smtClean="0"/>
              <a:t> of 21</a:t>
            </a:r>
            <a:endParaRPr lang="en-US" dirty="0"/>
          </a:p>
        </p:txBody>
      </p:sp>
      <p:pic>
        <p:nvPicPr>
          <p:cNvPr id="5" name="Picture 4" descr="20111014_07_Page_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28600"/>
            <a:ext cx="6326942" cy="4889001"/>
          </a:xfrm>
          <a:prstGeom prst="rect">
            <a:avLst/>
          </a:prstGeom>
        </p:spPr>
      </p:pic>
    </p:spTree>
    <p:extLst>
      <p:ext uri="{BB962C8B-B14F-4D97-AF65-F5344CB8AC3E}">
        <p14:creationId xmlns:p14="http://schemas.microsoft.com/office/powerpoint/2010/main" val="73735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16</a:t>
            </a:fld>
            <a:r>
              <a:rPr lang="en-US" dirty="0" smtClean="0"/>
              <a:t> of 21</a:t>
            </a:r>
            <a:endParaRPr lang="en-US" dirty="0"/>
          </a:p>
        </p:txBody>
      </p:sp>
      <p:pic>
        <p:nvPicPr>
          <p:cNvPr id="6" name="Picture 5" descr="plot_20_fl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6197600" cy="4648200"/>
          </a:xfrm>
          <a:prstGeom prst="rect">
            <a:avLst/>
          </a:prstGeom>
        </p:spPr>
      </p:pic>
      <p:sp>
        <p:nvSpPr>
          <p:cNvPr id="7" name="TextBox 6"/>
          <p:cNvSpPr txBox="1"/>
          <p:nvPr/>
        </p:nvSpPr>
        <p:spPr>
          <a:xfrm>
            <a:off x="914400" y="4648200"/>
            <a:ext cx="7335687" cy="1446550"/>
          </a:xfrm>
          <a:prstGeom prst="rect">
            <a:avLst/>
          </a:prstGeom>
          <a:noFill/>
        </p:spPr>
        <p:txBody>
          <a:bodyPr wrap="none" rtlCol="0">
            <a:spAutoFit/>
          </a:bodyPr>
          <a:lstStyle/>
          <a:p>
            <a:pPr algn="ctr"/>
            <a:r>
              <a:rPr lang="en-US" sz="4400" dirty="0" smtClean="0">
                <a:latin typeface="+mn-lt"/>
              </a:rPr>
              <a:t>Plotted Data Bottom Surface </a:t>
            </a:r>
          </a:p>
          <a:p>
            <a:pPr algn="ctr"/>
            <a:r>
              <a:rPr lang="en-US" sz="4400" dirty="0" smtClean="0">
                <a:latin typeface="+mn-lt"/>
              </a:rPr>
              <a:t>Flipped</a:t>
            </a:r>
            <a:endParaRPr lang="en-US" sz="4400" dirty="0">
              <a:latin typeface="+mn-lt"/>
            </a:endParaRPr>
          </a:p>
        </p:txBody>
      </p:sp>
    </p:spTree>
    <p:extLst>
      <p:ext uri="{BB962C8B-B14F-4D97-AF65-F5344CB8AC3E}">
        <p14:creationId xmlns:p14="http://schemas.microsoft.com/office/powerpoint/2010/main" val="185783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1173162"/>
          </a:xfrm>
        </p:spPr>
        <p:txBody>
          <a:bodyPr/>
          <a:lstStyle/>
          <a:p>
            <a:pPr marL="0" indent="0" algn="ctr">
              <a:buNone/>
            </a:pPr>
            <a:r>
              <a:rPr lang="en-US" sz="2400" dirty="0"/>
              <a:t>Ice Thickness Calculation: </a:t>
            </a:r>
          </a:p>
          <a:p>
            <a:pPr marL="0" indent="0" algn="ctr">
              <a:buNone/>
            </a:pPr>
            <a:r>
              <a:rPr lang="en-US" sz="2400" dirty="0"/>
              <a:t>[(((Bottom horizon – surface horizon) /10)/2)*170m/uS]</a:t>
            </a:r>
          </a:p>
          <a:p>
            <a:endParaRPr lang="en-US" sz="2800"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17</a:t>
            </a:fld>
            <a:r>
              <a:rPr lang="en-US" dirty="0" smtClean="0"/>
              <a:t> of 21</a:t>
            </a:r>
            <a:endParaRPr lang="en-US" dirty="0"/>
          </a:p>
        </p:txBody>
      </p:sp>
      <p:sp>
        <p:nvSpPr>
          <p:cNvPr id="5" name="Rectangle 4"/>
          <p:cNvSpPr/>
          <p:nvPr/>
        </p:nvSpPr>
        <p:spPr>
          <a:xfrm>
            <a:off x="152401" y="2209800"/>
            <a:ext cx="8763000" cy="3785652"/>
          </a:xfrm>
          <a:prstGeom prst="rect">
            <a:avLst/>
          </a:prstGeom>
        </p:spPr>
        <p:txBody>
          <a:bodyPr wrap="square">
            <a:spAutoFit/>
          </a:bodyPr>
          <a:lstStyle/>
          <a:p>
            <a:pPr algn="ctr"/>
            <a:r>
              <a:rPr lang="en-US" sz="2000" dirty="0" smtClean="0"/>
              <a:t>Step </a:t>
            </a:r>
            <a:r>
              <a:rPr lang="en-US" sz="2000" dirty="0"/>
              <a:t>1: Take the picker difference value of time between the bottom and surface.</a:t>
            </a:r>
            <a:br>
              <a:rPr lang="en-US" sz="2000" dirty="0"/>
            </a:br>
            <a:r>
              <a:rPr lang="en-US" sz="2000" dirty="0"/>
              <a:t/>
            </a:r>
            <a:br>
              <a:rPr lang="en-US" sz="2000" dirty="0"/>
            </a:br>
            <a:r>
              <a:rPr lang="en-US" sz="2000" dirty="0"/>
              <a:t>Step 2: Divide by 10. This converts it from "samples" to real time (in micro seconds). </a:t>
            </a:r>
            <a:br>
              <a:rPr lang="en-US" sz="2000" dirty="0"/>
            </a:br>
            <a:r>
              <a:rPr lang="en-US" sz="2000" dirty="0"/>
              <a:t/>
            </a:r>
            <a:br>
              <a:rPr lang="en-US" sz="2000" dirty="0"/>
            </a:br>
            <a:r>
              <a:rPr lang="en-US" sz="2000" dirty="0"/>
              <a:t>Step 3: Divide that time by 2. This converts the "two way" travel time (going from the plane to the bottom of the ice and back to plane) into a one way travel time (from the plane to the bottom of the ice).</a:t>
            </a:r>
            <a:br>
              <a:rPr lang="en-US" sz="2000" dirty="0"/>
            </a:br>
            <a:r>
              <a:rPr lang="en-US" sz="2000" dirty="0"/>
              <a:t/>
            </a:r>
            <a:br>
              <a:rPr lang="en-US" sz="2000" dirty="0"/>
            </a:br>
            <a:r>
              <a:rPr lang="en-US" sz="2000" dirty="0"/>
              <a:t>Step 4: Multiply that number by 170 (which converts time to distance because radar waves travel at 170 meters/uS in ice). </a:t>
            </a:r>
          </a:p>
        </p:txBody>
      </p:sp>
    </p:spTree>
    <p:extLst>
      <p:ext uri="{BB962C8B-B14F-4D97-AF65-F5344CB8AC3E}">
        <p14:creationId xmlns:p14="http://schemas.microsoft.com/office/powerpoint/2010/main" val="2334103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724400"/>
          </a:xfrm>
        </p:spPr>
        <p:txBody>
          <a:bodyPr/>
          <a:lstStyle/>
          <a:p>
            <a:r>
              <a:rPr lang="en-US" sz="2800" dirty="0" smtClean="0"/>
              <a:t>Analysis provided numerical elevation data from CReSIS radar data sets that could be plotted and compared to echogram </a:t>
            </a:r>
            <a:r>
              <a:rPr lang="en-US" sz="2800" dirty="0" smtClean="0"/>
              <a:t>images</a:t>
            </a:r>
          </a:p>
          <a:p>
            <a:r>
              <a:rPr lang="en-US" sz="2800" dirty="0" smtClean="0"/>
              <a:t>Some data sets provide difficulty in human analysis </a:t>
            </a:r>
            <a:endParaRPr lang="en-US" sz="2800" dirty="0" smtClean="0"/>
          </a:p>
          <a:p>
            <a:r>
              <a:rPr lang="en-US" sz="2800" dirty="0" smtClean="0"/>
              <a:t>Data plots did correlate to echogram snapshot images</a:t>
            </a:r>
          </a:p>
          <a:p>
            <a:r>
              <a:rPr lang="en-US" sz="2800" dirty="0" smtClean="0"/>
              <a:t>Data plots provided a reliable source to perform ice thickness calculations</a:t>
            </a:r>
            <a:endParaRPr lang="en-US" sz="2800"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18</a:t>
            </a:fld>
            <a:r>
              <a:rPr lang="en-US" dirty="0" smtClean="0"/>
              <a:t> of 21</a:t>
            </a:r>
            <a:endParaRPr lang="en-US" dirty="0"/>
          </a:p>
        </p:txBody>
      </p:sp>
      <p:sp>
        <p:nvSpPr>
          <p:cNvPr id="5" name="Title 1"/>
          <p:cNvSpPr>
            <a:spLocks noGrp="1"/>
          </p:cNvSpPr>
          <p:nvPr>
            <p:ph type="title"/>
          </p:nvPr>
        </p:nvSpPr>
        <p:spPr/>
        <p:txBody>
          <a:bodyPr/>
          <a:lstStyle/>
          <a:p>
            <a:pPr lvl="0"/>
            <a:r>
              <a:rPr lang="x-none" dirty="0">
                <a:ea typeface="Times New Roman"/>
                <a:cs typeface="Times New Roman"/>
                <a:sym typeface="Times New Roman"/>
                <a:rtl val="0"/>
              </a:rPr>
              <a:t>Conclusion</a:t>
            </a:r>
            <a:br>
              <a:rPr lang="x-none" dirty="0">
                <a:ea typeface="Times New Roman"/>
                <a:cs typeface="Times New Roman"/>
                <a:sym typeface="Times New Roman"/>
                <a:rtl val="0"/>
              </a:rPr>
            </a:br>
            <a:endParaRPr lang="en-US" dirty="0"/>
          </a:p>
        </p:txBody>
      </p:sp>
    </p:spTree>
    <p:extLst>
      <p:ext uri="{BB962C8B-B14F-4D97-AF65-F5344CB8AC3E}">
        <p14:creationId xmlns:p14="http://schemas.microsoft.com/office/powerpoint/2010/main" val="296805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229600" cy="1143000"/>
          </a:xfrm>
        </p:spPr>
        <p:txBody>
          <a:bodyPr/>
          <a:lstStyle/>
          <a:p>
            <a:r>
              <a:rPr lang="en-US" dirty="0"/>
              <a:t>Plotted </a:t>
            </a:r>
            <a:r>
              <a:rPr lang="en-US" dirty="0" smtClean="0"/>
              <a:t>Bottom and Surface</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19</a:t>
            </a:fld>
            <a:r>
              <a:rPr lang="en-US" dirty="0" smtClean="0"/>
              <a:t> of 21</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42672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2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State Team Members</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2</a:t>
            </a:fld>
            <a:r>
              <a:rPr lang="en-US" dirty="0" smtClean="0"/>
              <a:t> of 21</a:t>
            </a:r>
            <a:endParaRPr lang="en-US" dirty="0"/>
          </a:p>
        </p:txBody>
      </p:sp>
      <p:pic>
        <p:nvPicPr>
          <p:cNvPr id="5" name="Picture 4" descr="mk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5000"/>
            <a:ext cx="2514600" cy="2775260"/>
          </a:xfrm>
          <a:prstGeom prst="rect">
            <a:avLst/>
          </a:prstGeom>
        </p:spPr>
      </p:pic>
      <p:pic>
        <p:nvPicPr>
          <p:cNvPr id="6" name="Picture 5" descr="nbpp.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05000"/>
            <a:ext cx="2508792" cy="2768850"/>
          </a:xfrm>
          <a:prstGeom prst="rect">
            <a:avLst/>
          </a:prstGeom>
        </p:spPr>
      </p:pic>
      <p:sp>
        <p:nvSpPr>
          <p:cNvPr id="7" name="Rectangle 6"/>
          <p:cNvSpPr/>
          <p:nvPr/>
        </p:nvSpPr>
        <p:spPr>
          <a:xfrm>
            <a:off x="304800" y="4800600"/>
            <a:ext cx="4307038" cy="830997"/>
          </a:xfrm>
          <a:prstGeom prst="rect">
            <a:avLst/>
          </a:prstGeom>
        </p:spPr>
        <p:txBody>
          <a:bodyPr wrap="none">
            <a:spAutoFit/>
          </a:bodyPr>
          <a:lstStyle/>
          <a:p>
            <a:pPr lvl="0" algn="ctr">
              <a:spcBef>
                <a:spcPts val="0"/>
              </a:spcBef>
              <a:spcAft>
                <a:spcPts val="0"/>
              </a:spcAft>
              <a:buClr>
                <a:srgbClr val="000000"/>
              </a:buClr>
              <a:buSzPct val="25000"/>
            </a:pPr>
            <a:r>
              <a:rPr lang="x-none" sz="2400" dirty="0">
                <a:ea typeface="Times New Roman"/>
                <a:cs typeface="Times New Roman"/>
                <a:sym typeface="Times New Roman"/>
                <a:rtl val="0"/>
              </a:rPr>
              <a:t>Glenn Michael </a:t>
            </a:r>
            <a:r>
              <a:rPr lang="x-none" sz="2400" dirty="0" smtClean="0">
                <a:ea typeface="Times New Roman"/>
                <a:cs typeface="Times New Roman"/>
                <a:sym typeface="Times New Roman"/>
                <a:rtl val="0"/>
              </a:rPr>
              <a:t>Koch</a:t>
            </a:r>
            <a:endParaRPr lang="en-US" sz="2400" dirty="0" smtClean="0">
              <a:ea typeface="Times New Roman"/>
              <a:cs typeface="Times New Roman"/>
              <a:sym typeface="Times New Roman"/>
              <a:rtl val="0"/>
            </a:endParaRPr>
          </a:p>
          <a:p>
            <a:pPr lvl="0" algn="ctr">
              <a:spcBef>
                <a:spcPts val="0"/>
              </a:spcBef>
              <a:spcAft>
                <a:spcPts val="0"/>
              </a:spcAft>
              <a:buClr>
                <a:srgbClr val="000000"/>
              </a:buClr>
              <a:buSzPct val="25000"/>
            </a:pPr>
            <a:r>
              <a:rPr lang="en-US" sz="2400" dirty="0" smtClean="0">
                <a:ea typeface="Times New Roman"/>
                <a:cs typeface="Times New Roman"/>
                <a:sym typeface="Times New Roman"/>
                <a:rtl val="0"/>
              </a:rPr>
              <a:t>Elizabeth City State University</a:t>
            </a:r>
            <a:endParaRPr lang="x-none" sz="2400" dirty="0">
              <a:ea typeface="Times New Roman"/>
              <a:cs typeface="Times New Roman"/>
              <a:sym typeface="Times New Roman"/>
              <a:rtl val="0"/>
            </a:endParaRPr>
          </a:p>
        </p:txBody>
      </p:sp>
      <p:sp>
        <p:nvSpPr>
          <p:cNvPr id="8" name="Rectangle 7"/>
          <p:cNvSpPr/>
          <p:nvPr/>
        </p:nvSpPr>
        <p:spPr>
          <a:xfrm>
            <a:off x="4648200" y="4800600"/>
            <a:ext cx="4307038" cy="830997"/>
          </a:xfrm>
          <a:prstGeom prst="rect">
            <a:avLst/>
          </a:prstGeom>
        </p:spPr>
        <p:txBody>
          <a:bodyPr wrap="none">
            <a:spAutoFit/>
          </a:bodyPr>
          <a:lstStyle/>
          <a:p>
            <a:pPr lvl="0" algn="ctr">
              <a:spcBef>
                <a:spcPts val="0"/>
              </a:spcBef>
              <a:spcAft>
                <a:spcPts val="0"/>
              </a:spcAft>
              <a:buClr>
                <a:srgbClr val="000000"/>
              </a:buClr>
              <a:buSzPct val="25000"/>
            </a:pPr>
            <a:r>
              <a:rPr lang="en-US" sz="2400" dirty="0" smtClean="0">
                <a:ea typeface="Times New Roman"/>
                <a:cs typeface="Times New Roman"/>
                <a:sym typeface="Times New Roman"/>
                <a:rtl val="0"/>
              </a:rPr>
              <a:t>Nyema Barmore</a:t>
            </a:r>
          </a:p>
          <a:p>
            <a:pPr lvl="0" algn="ctr">
              <a:spcBef>
                <a:spcPts val="0"/>
              </a:spcBef>
              <a:spcAft>
                <a:spcPts val="0"/>
              </a:spcAft>
              <a:buClr>
                <a:srgbClr val="000000"/>
              </a:buClr>
              <a:buSzPct val="25000"/>
            </a:pPr>
            <a:r>
              <a:rPr lang="en-US" sz="2400" dirty="0" smtClean="0">
                <a:ea typeface="Times New Roman"/>
                <a:cs typeface="Times New Roman"/>
                <a:sym typeface="Times New Roman"/>
                <a:rtl val="0"/>
              </a:rPr>
              <a:t>Elizabeth City State University</a:t>
            </a:r>
            <a:endParaRPr lang="x-none" sz="2400" dirty="0">
              <a:ea typeface="Times New Roman"/>
              <a:cs typeface="Times New Roman"/>
              <a:sym typeface="Times New Roman"/>
              <a:rtl val="0"/>
            </a:endParaRPr>
          </a:p>
        </p:txBody>
      </p:sp>
    </p:spTree>
    <p:extLst>
      <p:ext uri="{BB962C8B-B14F-4D97-AF65-F5344CB8AC3E}">
        <p14:creationId xmlns:p14="http://schemas.microsoft.com/office/powerpoint/2010/main" val="2554115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x-none">
                <a:ea typeface="Times New Roman"/>
                <a:cs typeface="Times New Roman"/>
                <a:sym typeface="Times New Roman"/>
                <a:rtl val="0"/>
              </a:rPr>
              <a:t>Future </a:t>
            </a:r>
            <a:r>
              <a:rPr lang="en-US" dirty="0" smtClean="0">
                <a:ea typeface="Times New Roman"/>
                <a:cs typeface="Times New Roman"/>
                <a:sym typeface="Times New Roman"/>
                <a:rtl val="0"/>
              </a:rPr>
              <a:t>Works</a:t>
            </a:r>
            <a:r>
              <a:rPr lang="x-none" smtClean="0">
                <a:ea typeface="Times New Roman"/>
                <a:cs typeface="Times New Roman"/>
                <a:sym typeface="Times New Roman"/>
                <a:rtl val="0"/>
              </a:rPr>
              <a:t> </a:t>
            </a:r>
            <a:r>
              <a:rPr lang="x-none" dirty="0">
                <a:ea typeface="Times New Roman"/>
                <a:cs typeface="Times New Roman"/>
                <a:sym typeface="Times New Roman"/>
                <a:rtl val="0"/>
              </a:rPr>
              <a:t/>
            </a:r>
            <a:br>
              <a:rPr lang="x-none" dirty="0">
                <a:ea typeface="Times New Roman"/>
                <a:cs typeface="Times New Roman"/>
                <a:sym typeface="Times New Roman"/>
                <a:rtl val="0"/>
              </a:rPr>
            </a:br>
            <a:endParaRPr lang="en-US" dirty="0"/>
          </a:p>
        </p:txBody>
      </p:sp>
      <p:sp>
        <p:nvSpPr>
          <p:cNvPr id="3" name="Content Placeholder 2"/>
          <p:cNvSpPr>
            <a:spLocks noGrp="1"/>
          </p:cNvSpPr>
          <p:nvPr>
            <p:ph idx="1"/>
          </p:nvPr>
        </p:nvSpPr>
        <p:spPr/>
        <p:txBody>
          <a:bodyPr/>
          <a:lstStyle/>
          <a:p>
            <a:r>
              <a:rPr lang="en-US" dirty="0" smtClean="0"/>
              <a:t>Continued Analysis of Data Sets</a:t>
            </a:r>
          </a:p>
          <a:p>
            <a:r>
              <a:rPr lang="en-US" dirty="0" smtClean="0"/>
              <a:t>3D model</a:t>
            </a:r>
          </a:p>
          <a:p>
            <a:r>
              <a:rPr lang="en-US" dirty="0" smtClean="0"/>
              <a:t>PSESP program </a:t>
            </a:r>
            <a:r>
              <a:rPr lang="en-US" dirty="0" smtClean="0"/>
              <a:t>modification</a:t>
            </a:r>
          </a:p>
          <a:p>
            <a:pPr marL="857250" lvl="1" indent="-457200"/>
            <a:r>
              <a:rPr lang="en-US" dirty="0" smtClean="0"/>
              <a:t>Possible combinin</a:t>
            </a:r>
            <a:r>
              <a:rPr lang="en-US" dirty="0" smtClean="0"/>
              <a:t>g optical character recognition with PSESP</a:t>
            </a:r>
          </a:p>
          <a:p>
            <a:pPr marL="857250" lvl="1" indent="-457200"/>
            <a:r>
              <a:rPr lang="en-US" dirty="0" smtClean="0"/>
              <a:t>Option to plot image with the ice surface at the top and bedrock at the bottom</a:t>
            </a:r>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20</a:t>
            </a:fld>
            <a:r>
              <a:rPr lang="en-US" dirty="0" smtClean="0"/>
              <a:t> of 21</a:t>
            </a:r>
            <a:endParaRPr lang="en-US" dirty="0"/>
          </a:p>
        </p:txBody>
      </p:sp>
    </p:spTree>
    <p:extLst>
      <p:ext uri="{BB962C8B-B14F-4D97-AF65-F5344CB8AC3E}">
        <p14:creationId xmlns:p14="http://schemas.microsoft.com/office/powerpoint/2010/main" val="17190728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21</a:t>
            </a:fld>
            <a:r>
              <a:rPr lang="en-US" dirty="0" smtClean="0"/>
              <a:t> of 21</a:t>
            </a:r>
            <a:endParaRPr lang="en-US" dirty="0"/>
          </a:p>
        </p:txBody>
      </p:sp>
      <p:pic>
        <p:nvPicPr>
          <p:cNvPr id="5" name="Picture 4" descr="120601_fiirstaid_53.jpg"/>
          <p:cNvPicPr>
            <a:picLocks noChangeAspect="1"/>
          </p:cNvPicPr>
          <p:nvPr/>
        </p:nvPicPr>
        <p:blipFill>
          <a:blip r:embed="rId2">
            <a:alphaModFix amt="77000"/>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76200"/>
            <a:ext cx="9144000" cy="5923789"/>
          </a:xfrm>
          <a:prstGeom prst="rect">
            <a:avLst/>
          </a:prstGeom>
        </p:spPr>
      </p:pic>
      <p:sp>
        <p:nvSpPr>
          <p:cNvPr id="6" name="Rectangle 5"/>
          <p:cNvSpPr/>
          <p:nvPr/>
        </p:nvSpPr>
        <p:spPr>
          <a:xfrm>
            <a:off x="0" y="152400"/>
            <a:ext cx="9144000" cy="5867400"/>
          </a:xfrm>
          <a:prstGeom prst="rect">
            <a:avLst/>
          </a:prstGeom>
          <a:solidFill>
            <a:srgbClr val="D1510D">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lvl="0">
              <a:spcBef>
                <a:spcPts val="0"/>
              </a:spcBef>
              <a:spcAft>
                <a:spcPts val="0"/>
              </a:spcAft>
              <a:buClr>
                <a:srgbClr val="000000"/>
              </a:buClr>
              <a:buSzPct val="25000"/>
            </a:pPr>
            <a:endParaRPr lang="x-none" dirty="0">
              <a:ea typeface="Times New Roman"/>
              <a:cs typeface="Times New Roman"/>
              <a:sym typeface="Times New Roman"/>
              <a:rtl val="0"/>
            </a:endParaRPr>
          </a:p>
        </p:txBody>
      </p:sp>
      <p:sp>
        <p:nvSpPr>
          <p:cNvPr id="10" name="Title 4"/>
          <p:cNvSpPr txBox="1">
            <a:spLocks/>
          </p:cNvSpPr>
          <p:nvPr/>
        </p:nvSpPr>
        <p:spPr bwMode="auto">
          <a:xfrm>
            <a:off x="0" y="2438400"/>
            <a:ext cx="91440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FF"/>
                </a:solidFill>
              </a:rPr>
              <a:t>Questions?</a:t>
            </a:r>
            <a:endParaRPr lang="en-US" dirty="0">
              <a:solidFill>
                <a:srgbClr val="FFFFFF"/>
              </a:solidFill>
            </a:endParaRPr>
          </a:p>
        </p:txBody>
      </p:sp>
    </p:spTree>
    <p:extLst>
      <p:ext uri="{BB962C8B-B14F-4D97-AF65-F5344CB8AC3E}">
        <p14:creationId xmlns:p14="http://schemas.microsoft.com/office/powerpoint/2010/main" val="1759034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Mentors</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3</a:t>
            </a:fld>
            <a:r>
              <a:rPr lang="en-US" dirty="0" smtClean="0"/>
              <a:t> of 21</a:t>
            </a:r>
            <a:endParaRPr lang="en-US" dirty="0"/>
          </a:p>
        </p:txBody>
      </p:sp>
      <p:pic>
        <p:nvPicPr>
          <p:cNvPr id="5" name="Picture 4" descr="Sridhar 4x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905000"/>
            <a:ext cx="2743200" cy="2743200"/>
          </a:xfrm>
          <a:prstGeom prst="rect">
            <a:avLst/>
          </a:prstGeom>
        </p:spPr>
      </p:pic>
      <p:pic>
        <p:nvPicPr>
          <p:cNvPr id="6" name="Picture 5" descr="pburket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905001"/>
            <a:ext cx="2194559" cy="2743199"/>
          </a:xfrm>
          <a:prstGeom prst="rect">
            <a:avLst/>
          </a:prstGeom>
        </p:spPr>
      </p:pic>
      <p:sp>
        <p:nvSpPr>
          <p:cNvPr id="7" name="Rectangle 6"/>
          <p:cNvSpPr/>
          <p:nvPr/>
        </p:nvSpPr>
        <p:spPr>
          <a:xfrm>
            <a:off x="685800" y="4953000"/>
            <a:ext cx="3948617" cy="830997"/>
          </a:xfrm>
          <a:prstGeom prst="rect">
            <a:avLst/>
          </a:prstGeom>
        </p:spPr>
        <p:txBody>
          <a:bodyPr wrap="none">
            <a:spAutoFit/>
          </a:bodyPr>
          <a:lstStyle/>
          <a:p>
            <a:pPr lvl="0" algn="ctr">
              <a:spcBef>
                <a:spcPts val="0"/>
              </a:spcBef>
              <a:spcAft>
                <a:spcPts val="0"/>
              </a:spcAft>
              <a:buClr>
                <a:srgbClr val="000000"/>
              </a:buClr>
              <a:buSzPct val="25000"/>
            </a:pPr>
            <a:r>
              <a:rPr lang="en-US" sz="2400" dirty="0">
                <a:solidFill>
                  <a:srgbClr val="000000"/>
                </a:solidFill>
                <a:ea typeface="Times New Roman"/>
                <a:cs typeface="Times New Roman"/>
                <a:sym typeface="Times New Roman"/>
              </a:rPr>
              <a:t>Dr. Sridhar </a:t>
            </a:r>
            <a:r>
              <a:rPr lang="en-US" sz="2400" dirty="0" smtClean="0">
                <a:solidFill>
                  <a:srgbClr val="000000"/>
                </a:solidFill>
                <a:ea typeface="Times New Roman"/>
                <a:cs typeface="Times New Roman"/>
                <a:sym typeface="Times New Roman"/>
              </a:rPr>
              <a:t>Anandakrishnan</a:t>
            </a:r>
          </a:p>
          <a:p>
            <a:pPr lvl="0" algn="ctr">
              <a:spcBef>
                <a:spcPts val="0"/>
              </a:spcBef>
              <a:spcAft>
                <a:spcPts val="0"/>
              </a:spcAft>
              <a:buClr>
                <a:srgbClr val="000000"/>
              </a:buClr>
              <a:buSzPct val="25000"/>
            </a:pPr>
            <a:r>
              <a:rPr lang="en-US" sz="2400" dirty="0" smtClean="0">
                <a:solidFill>
                  <a:srgbClr val="000000"/>
                </a:solidFill>
                <a:ea typeface="Times New Roman"/>
                <a:cs typeface="Times New Roman"/>
                <a:sym typeface="Times New Roman"/>
                <a:rtl val="0"/>
              </a:rPr>
              <a:t>Penn State University </a:t>
            </a:r>
            <a:endParaRPr lang="en-US" sz="2400" dirty="0">
              <a:solidFill>
                <a:srgbClr val="000000"/>
              </a:solidFill>
              <a:ea typeface="Times New Roman"/>
              <a:cs typeface="Times New Roman"/>
              <a:sym typeface="Times New Roman"/>
              <a:rtl val="0"/>
            </a:endParaRPr>
          </a:p>
        </p:txBody>
      </p:sp>
      <p:sp>
        <p:nvSpPr>
          <p:cNvPr id="8" name="Rectangle 7"/>
          <p:cNvSpPr/>
          <p:nvPr/>
        </p:nvSpPr>
        <p:spPr>
          <a:xfrm>
            <a:off x="5050428" y="4953000"/>
            <a:ext cx="3144160" cy="830997"/>
          </a:xfrm>
          <a:prstGeom prst="rect">
            <a:avLst/>
          </a:prstGeom>
        </p:spPr>
        <p:txBody>
          <a:bodyPr wrap="none">
            <a:spAutoFit/>
          </a:bodyPr>
          <a:lstStyle/>
          <a:p>
            <a:pPr lvl="0" algn="ctr">
              <a:spcBef>
                <a:spcPts val="0"/>
              </a:spcBef>
              <a:spcAft>
                <a:spcPts val="0"/>
              </a:spcAft>
              <a:buClr>
                <a:srgbClr val="000000"/>
              </a:buClr>
              <a:buSzPct val="25000"/>
            </a:pPr>
            <a:r>
              <a:rPr lang="en-US" sz="2400" dirty="0" smtClean="0">
                <a:solidFill>
                  <a:srgbClr val="000000"/>
                </a:solidFill>
                <a:ea typeface="Times New Roman"/>
                <a:cs typeface="Times New Roman"/>
                <a:sym typeface="Times New Roman"/>
              </a:rPr>
              <a:t>Mr. Peter Burkett</a:t>
            </a:r>
          </a:p>
          <a:p>
            <a:pPr lvl="0" algn="ctr">
              <a:spcBef>
                <a:spcPts val="0"/>
              </a:spcBef>
              <a:spcAft>
                <a:spcPts val="0"/>
              </a:spcAft>
              <a:buClr>
                <a:srgbClr val="000000"/>
              </a:buClr>
              <a:buSzPct val="25000"/>
            </a:pPr>
            <a:r>
              <a:rPr lang="en-US" sz="2400" dirty="0" smtClean="0">
                <a:solidFill>
                  <a:srgbClr val="000000"/>
                </a:solidFill>
                <a:ea typeface="Times New Roman"/>
                <a:cs typeface="Times New Roman"/>
                <a:sym typeface="Times New Roman"/>
                <a:rtl val="0"/>
              </a:rPr>
              <a:t>Penn State University </a:t>
            </a:r>
            <a:endParaRPr lang="en-US" sz="2400" dirty="0">
              <a:solidFill>
                <a:srgbClr val="000000"/>
              </a:solidFill>
              <a:ea typeface="Times New Roman"/>
              <a:cs typeface="Times New Roman"/>
              <a:sym typeface="Times New Roman"/>
              <a:rtl val="0"/>
            </a:endParaRPr>
          </a:p>
        </p:txBody>
      </p:sp>
    </p:spTree>
    <p:extLst>
      <p:ext uri="{BB962C8B-B14F-4D97-AF65-F5344CB8AC3E}">
        <p14:creationId xmlns:p14="http://schemas.microsoft.com/office/powerpoint/2010/main" val="4147014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Overview</a:t>
            </a:r>
          </a:p>
        </p:txBody>
      </p:sp>
      <p:sp>
        <p:nvSpPr>
          <p:cNvPr id="29699" name="Rectangle 3"/>
          <p:cNvSpPr>
            <a:spLocks noGrp="1" noChangeArrowheads="1"/>
          </p:cNvSpPr>
          <p:nvPr>
            <p:ph type="body" idx="1"/>
          </p:nvPr>
        </p:nvSpPr>
        <p:spPr/>
        <p:txBody>
          <a:bodyPr/>
          <a:lstStyle/>
          <a:p>
            <a:pPr marL="411480" lvl="0" indent="-347980">
              <a:spcBef>
                <a:spcPts val="700"/>
              </a:spcBef>
              <a:spcAft>
                <a:spcPts val="0"/>
              </a:spcAft>
              <a:buClr>
                <a:schemeClr val="lt2"/>
              </a:buClr>
              <a:buSzPct val="94444"/>
              <a:buFont typeface="Arial"/>
              <a:buChar char="•"/>
            </a:pPr>
            <a:r>
              <a:rPr lang="x-none" dirty="0" smtClean="0">
                <a:ea typeface="Times New Roman"/>
                <a:cs typeface="Times New Roman"/>
                <a:sym typeface="Times New Roman"/>
                <a:rtl val="0"/>
              </a:rPr>
              <a:t>Abstract</a:t>
            </a:r>
            <a:endParaRPr lang="en-US" dirty="0" smtClean="0">
              <a:ea typeface="Times New Roman"/>
              <a:cs typeface="Times New Roman"/>
              <a:sym typeface="Times New Roman"/>
              <a:rtl val="0"/>
            </a:endParaRPr>
          </a:p>
          <a:p>
            <a:pPr marL="411480" lvl="0" indent="-347980">
              <a:spcBef>
                <a:spcPts val="700"/>
              </a:spcBef>
              <a:spcAft>
                <a:spcPts val="0"/>
              </a:spcAft>
              <a:buClr>
                <a:schemeClr val="lt2"/>
              </a:buClr>
              <a:buSzPct val="94444"/>
              <a:buFont typeface="Arial"/>
              <a:buChar char="•"/>
            </a:pPr>
            <a:r>
              <a:rPr lang="en-US" dirty="0" smtClean="0">
                <a:ea typeface="Times New Roman"/>
                <a:cs typeface="Times New Roman"/>
                <a:sym typeface="Times New Roman"/>
                <a:rtl val="0"/>
              </a:rPr>
              <a:t>Keywords</a:t>
            </a:r>
            <a:endParaRPr lang="x-none" dirty="0">
              <a:ea typeface="Times New Roman"/>
              <a:cs typeface="Times New Roman"/>
              <a:sym typeface="Times New Roman"/>
              <a:rtl val="0"/>
            </a:endParaRPr>
          </a:p>
          <a:p>
            <a:pPr marL="411480" lvl="0" indent="-347980">
              <a:spcBef>
                <a:spcPts val="700"/>
              </a:spcBef>
              <a:spcAft>
                <a:spcPts val="0"/>
              </a:spcAft>
              <a:buClr>
                <a:schemeClr val="lt2"/>
              </a:buClr>
              <a:buSzPct val="94444"/>
              <a:buFont typeface="Arial"/>
              <a:buChar char="•"/>
            </a:pPr>
            <a:r>
              <a:rPr lang="x-none" dirty="0" smtClean="0">
                <a:ea typeface="Times New Roman"/>
                <a:cs typeface="Times New Roman"/>
                <a:sym typeface="Times New Roman"/>
                <a:rtl val="0"/>
              </a:rPr>
              <a:t>Methodology</a:t>
            </a:r>
            <a:endParaRPr lang="x-none" dirty="0">
              <a:ea typeface="Times New Roman"/>
              <a:cs typeface="Times New Roman"/>
              <a:sym typeface="Times New Roman"/>
              <a:rtl val="0"/>
            </a:endParaRPr>
          </a:p>
          <a:p>
            <a:pPr marL="411480" lvl="0" indent="-347980">
              <a:spcBef>
                <a:spcPts val="700"/>
              </a:spcBef>
              <a:spcAft>
                <a:spcPts val="0"/>
              </a:spcAft>
              <a:buClr>
                <a:schemeClr val="lt2"/>
              </a:buClr>
              <a:buSzPct val="94444"/>
              <a:buFont typeface="Arial"/>
              <a:buChar char="•"/>
            </a:pPr>
            <a:r>
              <a:rPr lang="x-none" dirty="0" smtClean="0">
                <a:ea typeface="Times New Roman"/>
                <a:cs typeface="Times New Roman"/>
                <a:sym typeface="Times New Roman"/>
                <a:rtl val="0"/>
              </a:rPr>
              <a:t>Conclusion</a:t>
            </a:r>
            <a:endParaRPr lang="x-none" dirty="0">
              <a:ea typeface="Times New Roman"/>
              <a:cs typeface="Times New Roman"/>
              <a:sym typeface="Times New Roman"/>
              <a:rtl val="0"/>
            </a:endParaRPr>
          </a:p>
          <a:p>
            <a:pPr marL="411480" lvl="0" indent="-347980">
              <a:spcBef>
                <a:spcPts val="700"/>
              </a:spcBef>
              <a:spcAft>
                <a:spcPts val="0"/>
              </a:spcAft>
              <a:buClr>
                <a:schemeClr val="lt2"/>
              </a:buClr>
              <a:buSzPct val="94444"/>
              <a:buFont typeface="Arial"/>
              <a:buChar char="•"/>
            </a:pPr>
            <a:r>
              <a:rPr lang="x-none" dirty="0">
                <a:ea typeface="Times New Roman"/>
                <a:cs typeface="Times New Roman"/>
                <a:sym typeface="Times New Roman"/>
                <a:rtl val="0"/>
              </a:rPr>
              <a:t>Future </a:t>
            </a:r>
            <a:r>
              <a:rPr lang="en-US" dirty="0" smtClean="0">
                <a:ea typeface="Times New Roman"/>
                <a:cs typeface="Times New Roman"/>
                <a:sym typeface="Times New Roman"/>
                <a:rtl val="0"/>
              </a:rPr>
              <a:t>Work</a:t>
            </a:r>
            <a:endParaRPr lang="x-none" dirty="0">
              <a:ea typeface="Times New Roman"/>
              <a:cs typeface="Times New Roman"/>
              <a:sym typeface="Times New Roman"/>
              <a:rtl val="0"/>
            </a:endParaRPr>
          </a:p>
          <a:p>
            <a:pPr eaLnBrk="1" hangingPunct="1"/>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a:xfrm>
            <a:off x="8001000" y="6534150"/>
            <a:ext cx="1219200" cy="476250"/>
          </a:xfrm>
        </p:spPr>
        <p:txBody>
          <a:bodyPr/>
          <a:lstStyle/>
          <a:p>
            <a:pPr>
              <a:defRPr/>
            </a:pPr>
            <a:fld id="{348A68EB-C4C7-8D4A-B574-63E7DA8FE0E0}" type="slidenum">
              <a:rPr lang="en-US" smtClean="0"/>
              <a:pPr>
                <a:defRPr/>
              </a:pPr>
              <a:t>4</a:t>
            </a:fld>
            <a:r>
              <a:rPr lang="en-US" dirty="0" smtClean="0"/>
              <a:t> of 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pic>
        <p:nvPicPr>
          <p:cNvPr id="20" name="Content Placeholder 19" descr="1212.jpg"/>
          <p:cNvPicPr>
            <a:picLocks noGrp="1" noChangeAspect="1"/>
          </p:cNvPicPr>
          <p:nvPr>
            <p:ph idx="1"/>
          </p:nvPr>
        </p:nvPicPr>
        <p:blipFill>
          <a:blip r:embed="rId2">
            <a:extLst>
              <a:ext uri="{28A0092B-C50C-407E-A947-70E740481C1C}">
                <a14:useLocalDpi xmlns:a14="http://schemas.microsoft.com/office/drawing/2010/main" val="0"/>
              </a:ext>
            </a:extLst>
          </a:blip>
          <a:srcRect l="-29852" r="-29852"/>
          <a:stretch>
            <a:fillRect/>
          </a:stretch>
        </p:blipFill>
        <p:spPr/>
      </p:pic>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5</a:t>
            </a:fld>
            <a:r>
              <a:rPr lang="en-US" dirty="0" smtClean="0"/>
              <a:t> of 21</a:t>
            </a:r>
            <a:endParaRPr lang="en-US" dirty="0"/>
          </a:p>
        </p:txBody>
      </p:sp>
      <p:grpSp>
        <p:nvGrpSpPr>
          <p:cNvPr id="5" name="Group 4"/>
          <p:cNvGrpSpPr/>
          <p:nvPr/>
        </p:nvGrpSpPr>
        <p:grpSpPr>
          <a:xfrm>
            <a:off x="31618238" y="13541759"/>
            <a:ext cx="6867525" cy="5734050"/>
            <a:chOff x="33223199" y="13737235"/>
            <a:chExt cx="6867525" cy="573405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199" y="13737235"/>
              <a:ext cx="686752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181"/>
            <p:cNvSpPr/>
            <p:nvPr/>
          </p:nvSpPr>
          <p:spPr>
            <a:xfrm>
              <a:off x="36118800" y="15462281"/>
              <a:ext cx="3111394" cy="1040040"/>
            </a:xfrm>
            <a:prstGeom prst="rect">
              <a:avLst/>
            </a:prstGeom>
            <a:solidFill>
              <a:schemeClr val="lt1"/>
            </a:solidFill>
            <a:ln w="25400" cap="flat">
              <a:solidFill>
                <a:schemeClr val="accent1"/>
              </a:solidFill>
              <a:prstDash val="solid"/>
              <a:round/>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Times New Roman"/>
                <a:buNone/>
              </a:pPr>
              <a:r>
                <a:rPr lang="x-none" sz="1400" b="0" i="0" u="none" strike="noStrike" cap="none" baseline="0">
                  <a:solidFill>
                    <a:schemeClr val="dk1"/>
                  </a:solidFill>
                  <a:latin typeface="Times New Roman"/>
                  <a:ea typeface="Times New Roman"/>
                  <a:cs typeface="Times New Roman"/>
                  <a:sym typeface="Times New Roman"/>
                  <a:rtl val="0"/>
                </a:rPr>
                <a:t>Pine Island Bay </a:t>
              </a:r>
            </a:p>
            <a:p>
              <a:pPr marL="0" marR="0" lvl="0" indent="0" algn="l" rtl="0">
                <a:lnSpc>
                  <a:spcPct val="100000"/>
                </a:lnSpc>
                <a:spcBef>
                  <a:spcPts val="0"/>
                </a:spcBef>
                <a:spcAft>
                  <a:spcPts val="0"/>
                </a:spcAft>
                <a:buClr>
                  <a:srgbClr val="000000"/>
                </a:buClr>
                <a:buSzPct val="25000"/>
                <a:buFont typeface="Times New Roman"/>
                <a:buNone/>
              </a:pPr>
              <a:r>
                <a:rPr lang="x-none" sz="1400" b="0" i="0" u="none" strike="noStrike" cap="none" baseline="0">
                  <a:solidFill>
                    <a:schemeClr val="dk1"/>
                  </a:solidFill>
                  <a:latin typeface="Times New Roman"/>
                  <a:ea typeface="Times New Roman"/>
                  <a:cs typeface="Times New Roman"/>
                  <a:sym typeface="Times New Roman"/>
                  <a:rtl val="0"/>
                </a:rPr>
                <a:t>(100° West Longitude - 112° West Longitude)</a:t>
              </a:r>
            </a:p>
          </p:txBody>
        </p:sp>
        <p:sp>
          <p:nvSpPr>
            <p:cNvPr id="8" name="Shape 180"/>
            <p:cNvSpPr/>
            <p:nvPr/>
          </p:nvSpPr>
          <p:spPr>
            <a:xfrm>
              <a:off x="33880425" y="16511846"/>
              <a:ext cx="1287474" cy="1287476"/>
            </a:xfrm>
            <a:prstGeom prst="ellipse">
              <a:avLst/>
            </a:prstGeom>
            <a:solidFill>
              <a:schemeClr val="lt1">
                <a:alpha val="0"/>
              </a:schemeClr>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endParaRPr dirty="0"/>
            </a:p>
          </p:txBody>
        </p:sp>
        <p:cxnSp>
          <p:nvCxnSpPr>
            <p:cNvPr id="9" name="Shape 182"/>
            <p:cNvCxnSpPr>
              <a:stCxn id="7" idx="1"/>
            </p:cNvCxnSpPr>
            <p:nvPr/>
          </p:nvCxnSpPr>
          <p:spPr>
            <a:xfrm flipH="1">
              <a:off x="35052001" y="15982301"/>
              <a:ext cx="1066799" cy="852966"/>
            </a:xfrm>
            <a:prstGeom prst="straightConnector1">
              <a:avLst/>
            </a:prstGeom>
            <a:noFill/>
            <a:ln w="25400" cap="flat">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18105064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x-none" dirty="0" smtClean="0">
                <a:ea typeface="Times New Roman"/>
                <a:cs typeface="Times New Roman"/>
                <a:sym typeface="Times New Roman"/>
                <a:rtl val="0"/>
              </a:rPr>
              <a:t>Abstract</a:t>
            </a:r>
            <a:endParaRPr lang="en-US" dirty="0"/>
          </a:p>
        </p:txBody>
      </p:sp>
      <p:sp>
        <p:nvSpPr>
          <p:cNvPr id="3" name="Content Placeholder 2"/>
          <p:cNvSpPr>
            <a:spLocks noGrp="1"/>
          </p:cNvSpPr>
          <p:nvPr>
            <p:ph idx="1"/>
          </p:nvPr>
        </p:nvSpPr>
        <p:spPr>
          <a:xfrm>
            <a:off x="457200" y="1295400"/>
            <a:ext cx="8229600" cy="4525962"/>
          </a:xfrm>
        </p:spPr>
        <p:txBody>
          <a:bodyPr/>
          <a:lstStyle/>
          <a:p>
            <a:pPr marL="0" indent="0" algn="just">
              <a:buNone/>
            </a:pPr>
            <a:r>
              <a:rPr lang="en-US" sz="1800" dirty="0"/>
              <a:t>The Pine Island Glacier region of Antarctica is an area under intense scrutiny because of its sensitivity to climate change. Pine Island Glacier is located in Western Antarctica and drains a large portion of the West Antarctic Ice Sheet. It has shown to be particularly vulnerable to glacial ablation [1]. The 2012 Research Experience for Undergraduates (REU), Ocean Marine Polar Science (OMPS), Penn State Team analyzed CReSIS radar data to identify the ice-surface and ice-bottom features. From this, both elevation and ice thickness at Pine Island Glacier were determined. The team utilized MATLAB along with an add-on picker program; The Penn State Environment for Seismic Processing (PSESP), developed at Pennsylvania State University. MATLAB is a programming environment that analyzes data as well as many other technical processing applications. With the picker program the team selected specific, maximum-strength radar peaks on individual radar traces and applied a formula to compute the distance traveled by the signal. The difference between the distance traveled from the surface and bottom features was calculated to produce an ice thickness map. The team results will provide data that will aid in modeling of the Pine Island Glacier. </a:t>
            </a:r>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6</a:t>
            </a:fld>
            <a:r>
              <a:rPr lang="en-US" dirty="0" smtClean="0"/>
              <a:t> of 21</a:t>
            </a:r>
            <a:endParaRPr lang="en-US" dirty="0"/>
          </a:p>
        </p:txBody>
      </p:sp>
    </p:spTree>
    <p:extLst>
      <p:ext uri="{BB962C8B-B14F-4D97-AF65-F5344CB8AC3E}">
        <p14:creationId xmlns:p14="http://schemas.microsoft.com/office/powerpoint/2010/main" val="760727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Keywords</a:t>
            </a:r>
            <a:endParaRPr lang="en-US" dirty="0"/>
          </a:p>
        </p:txBody>
      </p:sp>
      <p:sp>
        <p:nvSpPr>
          <p:cNvPr id="3" name="Content Placeholder 2"/>
          <p:cNvSpPr>
            <a:spLocks noGrp="1"/>
          </p:cNvSpPr>
          <p:nvPr>
            <p:ph idx="1"/>
          </p:nvPr>
        </p:nvSpPr>
        <p:spPr>
          <a:xfrm>
            <a:off x="228600" y="1524000"/>
            <a:ext cx="8686800" cy="4297362"/>
          </a:xfrm>
        </p:spPr>
        <p:txBody>
          <a:bodyPr numCol="2"/>
          <a:lstStyle/>
          <a:p>
            <a:pPr algn="just"/>
            <a:r>
              <a:rPr lang="en-US" sz="2800" dirty="0" smtClean="0"/>
              <a:t>Glacier</a:t>
            </a:r>
          </a:p>
          <a:p>
            <a:pPr algn="just"/>
            <a:r>
              <a:rPr lang="en-US" sz="2800" dirty="0" smtClean="0"/>
              <a:t>Radar</a:t>
            </a:r>
          </a:p>
          <a:p>
            <a:pPr algn="just"/>
            <a:r>
              <a:rPr lang="en-US" sz="2800" dirty="0" smtClean="0"/>
              <a:t>Refractive Index</a:t>
            </a:r>
          </a:p>
          <a:p>
            <a:pPr algn="just"/>
            <a:r>
              <a:rPr lang="en-US" sz="2800" dirty="0" smtClean="0"/>
              <a:t>Mass Balance</a:t>
            </a:r>
          </a:p>
          <a:p>
            <a:pPr algn="just"/>
            <a:r>
              <a:rPr lang="en-US" sz="2800" dirty="0" smtClean="0"/>
              <a:t>Calving</a:t>
            </a:r>
          </a:p>
          <a:p>
            <a:pPr algn="just"/>
            <a:endParaRPr lang="en-US" sz="2800" dirty="0" smtClean="0"/>
          </a:p>
          <a:p>
            <a:pPr algn="just"/>
            <a:endParaRPr lang="en-US" sz="2800" dirty="0"/>
          </a:p>
          <a:p>
            <a:pPr algn="just"/>
            <a:endParaRPr lang="en-US" sz="2800" dirty="0" smtClean="0"/>
          </a:p>
          <a:p>
            <a:pPr algn="just"/>
            <a:r>
              <a:rPr lang="en-US" sz="2800" dirty="0" smtClean="0"/>
              <a:t>Ice-sheet </a:t>
            </a:r>
            <a:endParaRPr lang="en-US" sz="2800" dirty="0"/>
          </a:p>
          <a:p>
            <a:pPr algn="just"/>
            <a:r>
              <a:rPr lang="en-US" sz="2800" dirty="0" smtClean="0"/>
              <a:t>Topography</a:t>
            </a:r>
          </a:p>
          <a:p>
            <a:pPr algn="just"/>
            <a:r>
              <a:rPr lang="en-US" sz="2800" dirty="0" smtClean="0"/>
              <a:t>Echogram</a:t>
            </a:r>
          </a:p>
          <a:p>
            <a:pPr algn="just"/>
            <a:r>
              <a:rPr lang="en-US" sz="2800" dirty="0" smtClean="0"/>
              <a:t>Picker Program</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7</a:t>
            </a:fld>
            <a:r>
              <a:rPr lang="en-US" dirty="0" smtClean="0"/>
              <a:t> of 21</a:t>
            </a:r>
            <a:endParaRPr lang="en-US" dirty="0"/>
          </a:p>
        </p:txBody>
      </p:sp>
    </p:spTree>
    <p:extLst>
      <p:ext uri="{BB962C8B-B14F-4D97-AF65-F5344CB8AC3E}">
        <p14:creationId xmlns:p14="http://schemas.microsoft.com/office/powerpoint/2010/main" val="409750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x-none" dirty="0" smtClean="0">
                <a:ea typeface="Times New Roman"/>
                <a:cs typeface="Times New Roman"/>
                <a:sym typeface="Times New Roman"/>
                <a:rtl val="0"/>
              </a:rPr>
              <a:t>Methodology</a:t>
            </a:r>
            <a:endParaRPr lang="en-US" dirty="0"/>
          </a:p>
        </p:txBody>
      </p:sp>
      <p:sp>
        <p:nvSpPr>
          <p:cNvPr id="3" name="Content Placeholder 2"/>
          <p:cNvSpPr>
            <a:spLocks noGrp="1"/>
          </p:cNvSpPr>
          <p:nvPr>
            <p:ph idx="1"/>
          </p:nvPr>
        </p:nvSpPr>
        <p:spPr/>
        <p:txBody>
          <a:bodyPr/>
          <a:lstStyle/>
          <a:p>
            <a:r>
              <a:rPr lang="en-US" dirty="0" smtClean="0"/>
              <a:t>Downloaded radar data files</a:t>
            </a:r>
          </a:p>
          <a:p>
            <a:r>
              <a:rPr lang="en-US" dirty="0" smtClean="0"/>
              <a:t>Downloaded PSESP</a:t>
            </a:r>
          </a:p>
          <a:p>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8</a:t>
            </a:fld>
            <a:r>
              <a:rPr lang="en-US" dirty="0" smtClean="0"/>
              <a:t> of 21</a:t>
            </a:r>
          </a:p>
        </p:txBody>
      </p:sp>
    </p:spTree>
    <p:extLst>
      <p:ext uri="{BB962C8B-B14F-4D97-AF65-F5344CB8AC3E}">
        <p14:creationId xmlns:p14="http://schemas.microsoft.com/office/powerpoint/2010/main" val="7686890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15962"/>
          </a:xfrm>
        </p:spPr>
        <p:txBody>
          <a:bodyPr/>
          <a:lstStyle/>
          <a:p>
            <a:r>
              <a:rPr lang="en-US" sz="3600" dirty="0"/>
              <a:t>Initiate_Pick_REU.m</a:t>
            </a:r>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9</a:t>
            </a:fld>
            <a:r>
              <a:rPr lang="en-US" dirty="0" smtClean="0"/>
              <a:t> of 21</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105" y="838200"/>
            <a:ext cx="62388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986449"/>
      </p:ext>
    </p:extLst>
  </p:cSld>
  <p:clrMapOvr>
    <a:masterClrMapping/>
  </p:clrMapOvr>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554</Words>
  <Application>Microsoft Macintosh PowerPoint</Application>
  <PresentationFormat>Letter Paper (8.5x11 in)</PresentationFormat>
  <Paragraphs>91</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Title Master</vt:lpstr>
      <vt:lpstr>Slide Master</vt:lpstr>
      <vt:lpstr>Using CReSIS Radar Data to Determine Ice Thickness and Surface Elevation at  Pine Island Glacier</vt:lpstr>
      <vt:lpstr>Penn State Team Members</vt:lpstr>
      <vt:lpstr>Team Mentors</vt:lpstr>
      <vt:lpstr>Overview</vt:lpstr>
      <vt:lpstr>Study Area</vt:lpstr>
      <vt:lpstr>Abstract</vt:lpstr>
      <vt:lpstr>Keywords</vt:lpstr>
      <vt:lpstr>Methodology</vt:lpstr>
      <vt:lpstr>Initiate_Pick_REU.m</vt:lpstr>
      <vt:lpstr>PowerPoint Presentation</vt:lpstr>
      <vt:lpstr>PowerPoint Presentation</vt:lpstr>
      <vt:lpstr>PowerPoint Presentation</vt:lpstr>
      <vt:lpstr>Flight Path With Single Pass Highlighted</vt:lpstr>
      <vt:lpstr>PowerPoint Presentation</vt:lpstr>
      <vt:lpstr>CReSIS Echogram Snapshot</vt:lpstr>
      <vt:lpstr>PowerPoint Presentation</vt:lpstr>
      <vt:lpstr>PowerPoint Presentation</vt:lpstr>
      <vt:lpstr>Conclusion </vt:lpstr>
      <vt:lpstr>Plotted Bottom and Surface </vt:lpstr>
      <vt:lpstr>Future Works  </vt:lpstr>
      <vt:lpstr>PowerPoint Presentation</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CERSER</cp:lastModifiedBy>
  <cp:revision>88</cp:revision>
  <cp:lastPrinted>2012-07-06T18:46:04Z</cp:lastPrinted>
  <dcterms:created xsi:type="dcterms:W3CDTF">2011-11-09T21:13:25Z</dcterms:created>
  <dcterms:modified xsi:type="dcterms:W3CDTF">2012-07-12T15:12:17Z</dcterms:modified>
</cp:coreProperties>
</file>